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27e2ac953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27e2ac953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27e2ac953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027e2ac953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027e2ac953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027e2ac953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027e2ac953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027e2ac953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027e2ac953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027e2ac953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027e2ac953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027e2ac953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027e2ac953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027e2ac953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Arranque del proyecto</a:t>
            </a:r>
            <a:endParaRPr/>
          </a:p>
        </p:txBody>
      </p:sp>
      <p:sp>
        <p:nvSpPr>
          <p:cNvPr id="135" name="Google Shape;135;p13"/>
          <p:cNvSpPr txBox="1"/>
          <p:nvPr>
            <p:ph idx="1" type="subTitle"/>
          </p:nvPr>
        </p:nvSpPr>
        <p:spPr>
          <a:xfrm>
            <a:off x="3645075" y="3336900"/>
            <a:ext cx="4909500" cy="109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Carolina Herrera </a:t>
            </a:r>
            <a:r>
              <a:rPr lang="es-419"/>
              <a:t>Martínez - A01411547</a:t>
            </a:r>
            <a:endParaRPr/>
          </a:p>
          <a:p>
            <a:pPr indent="0" lvl="0" marL="0" rtl="0" algn="l">
              <a:spcBef>
                <a:spcPts val="0"/>
              </a:spcBef>
              <a:spcAft>
                <a:spcPts val="0"/>
              </a:spcAft>
              <a:buNone/>
            </a:pPr>
            <a:r>
              <a:rPr lang="es-419"/>
              <a:t>Cutberto Arizabalo Nava - A01411431</a:t>
            </a:r>
            <a:endParaRPr/>
          </a:p>
          <a:p>
            <a:pPr indent="0" lvl="0" marL="0" rtl="0" algn="l">
              <a:spcBef>
                <a:spcPts val="0"/>
              </a:spcBef>
              <a:spcAft>
                <a:spcPts val="0"/>
              </a:spcAft>
              <a:buNone/>
            </a:pPr>
            <a:r>
              <a:rPr lang="es-419"/>
              <a:t>Diego Arturo Padilla Domínguez  - A01552594</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Descripción del problema</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s-419"/>
              <a:t>La movilidad urbana hoy en día es un factor determinante, realmente importante para la sociedad en general, tanto el ámbito productivo (económico) como en lo personal (la calidad de vida), pero con ella trae consecuencias de impacto negativo hacia la sociedad en sí, como en los factores ambientales, hoy en día económicos y sociales.</a:t>
            </a:r>
            <a:endParaRPr/>
          </a:p>
          <a:p>
            <a:pPr indent="0" lvl="0" marL="0" rtl="0" algn="just">
              <a:spcBef>
                <a:spcPts val="1200"/>
              </a:spcBef>
              <a:spcAft>
                <a:spcPts val="0"/>
              </a:spcAft>
              <a:buNone/>
            </a:pPr>
            <a:r>
              <a:rPr lang="es-419"/>
              <a:t>Por lo cual nuestro reto consiste en proponer una solución viable al problema de movilidad urbana actual en México, mediante un enfoque que reduzca el </a:t>
            </a:r>
            <a:r>
              <a:rPr lang="es-419"/>
              <a:t>tráfico</a:t>
            </a:r>
            <a:r>
              <a:rPr lang="es-419"/>
              <a:t>.</a:t>
            </a:r>
            <a:endParaRPr/>
          </a:p>
          <a:p>
            <a:pPr indent="0" lvl="0" marL="0" rtl="0" algn="just">
              <a:spcBef>
                <a:spcPts val="1200"/>
              </a:spcBef>
              <a:spcAft>
                <a:spcPts val="1200"/>
              </a:spcAft>
              <a:buNone/>
            </a:pPr>
            <a:r>
              <a:rPr lang="es-419"/>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Identificación inicial de agentes</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s-419"/>
              <a:t>Vehículos</a:t>
            </a:r>
            <a:endParaRPr/>
          </a:p>
          <a:p>
            <a:pPr indent="-298450" lvl="1" marL="914400" rtl="0" algn="l">
              <a:spcBef>
                <a:spcPts val="0"/>
              </a:spcBef>
              <a:spcAft>
                <a:spcPts val="0"/>
              </a:spcAft>
              <a:buClr>
                <a:srgbClr val="000000"/>
              </a:buClr>
              <a:buSzPts val="1100"/>
              <a:buFont typeface="Arial"/>
              <a:buChar char="○"/>
            </a:pPr>
            <a:r>
              <a:rPr lang="es-419" sz="1300"/>
              <a:t>Funciones: Avanzar, Parar, SeleccionarDireccion </a:t>
            </a:r>
            <a:endParaRPr sz="1300"/>
          </a:p>
          <a:p>
            <a:pPr indent="-298450" lvl="1" marL="914400" rtl="0" algn="l">
              <a:spcBef>
                <a:spcPts val="0"/>
              </a:spcBef>
              <a:spcAft>
                <a:spcPts val="0"/>
              </a:spcAft>
              <a:buClr>
                <a:srgbClr val="000000"/>
              </a:buClr>
              <a:buSzPts val="1100"/>
              <a:buFont typeface="Arial"/>
              <a:buChar char="○"/>
            </a:pPr>
            <a:r>
              <a:rPr lang="es-419" sz="1300"/>
              <a:t>Atributos: Velocidad, Hitbox, Color, Posición</a:t>
            </a:r>
            <a:endParaRPr sz="1300"/>
          </a:p>
          <a:p>
            <a:pPr indent="-311150" lvl="0" marL="457200" rtl="0" algn="l">
              <a:spcBef>
                <a:spcPts val="0"/>
              </a:spcBef>
              <a:spcAft>
                <a:spcPts val="0"/>
              </a:spcAft>
              <a:buSzPts val="1300"/>
              <a:buChar char="●"/>
            </a:pPr>
            <a:r>
              <a:rPr lang="es-419"/>
              <a:t>Caja de control</a:t>
            </a:r>
            <a:endParaRPr/>
          </a:p>
          <a:p>
            <a:pPr indent="-298450" lvl="1" marL="914400" rtl="0" algn="l">
              <a:spcBef>
                <a:spcPts val="0"/>
              </a:spcBef>
              <a:spcAft>
                <a:spcPts val="0"/>
              </a:spcAft>
              <a:buClr>
                <a:srgbClr val="000000"/>
              </a:buClr>
              <a:buSzPts val="1100"/>
              <a:buFont typeface="Arial"/>
              <a:buChar char="○"/>
            </a:pPr>
            <a:r>
              <a:rPr lang="es-419" sz="1300"/>
              <a:t>Funciones: ModificarSemáforo, MonitorearCalles</a:t>
            </a:r>
            <a:endParaRPr sz="1300"/>
          </a:p>
          <a:p>
            <a:pPr indent="-311150" lvl="0" marL="457200" rtl="0" algn="l">
              <a:spcBef>
                <a:spcPts val="0"/>
              </a:spcBef>
              <a:spcAft>
                <a:spcPts val="0"/>
              </a:spcAft>
              <a:buSzPts val="1300"/>
              <a:buChar char="●"/>
            </a:pPr>
            <a:r>
              <a:rPr lang="es-419"/>
              <a:t>Semáforo</a:t>
            </a:r>
            <a:endParaRPr/>
          </a:p>
          <a:p>
            <a:pPr indent="-298450" lvl="1" marL="914400" rtl="0" algn="l">
              <a:spcBef>
                <a:spcPts val="0"/>
              </a:spcBef>
              <a:spcAft>
                <a:spcPts val="0"/>
              </a:spcAft>
              <a:buClr>
                <a:srgbClr val="000000"/>
              </a:buClr>
              <a:buSzPts val="1100"/>
              <a:buFont typeface="Arial"/>
              <a:buChar char="○"/>
            </a:pPr>
            <a:r>
              <a:rPr lang="es-419" sz="1300"/>
              <a:t>Funciones: CambiarColor</a:t>
            </a:r>
            <a:endParaRPr sz="1300"/>
          </a:p>
          <a:p>
            <a:pPr indent="457200" lvl="0" marL="457200" marR="0" rtl="0" algn="l">
              <a:lnSpc>
                <a:spcPct val="115000"/>
              </a:lnSpc>
              <a:spcBef>
                <a:spcPts val="0"/>
              </a:spcBef>
              <a:spcAft>
                <a:spcPts val="0"/>
              </a:spcAft>
              <a:buNone/>
            </a:pPr>
            <a:r>
              <a:rPr lang="es-419" sz="1300"/>
              <a:t>Atributos: Color, Tiempo</a:t>
            </a:r>
            <a:endParaRPr sz="1300"/>
          </a:p>
          <a:p>
            <a:pPr indent="-311150" lvl="0" marL="457200" marR="0" rtl="0" algn="l">
              <a:lnSpc>
                <a:spcPct val="115000"/>
              </a:lnSpc>
              <a:spcBef>
                <a:spcPts val="0"/>
              </a:spcBef>
              <a:spcAft>
                <a:spcPts val="0"/>
              </a:spcAft>
              <a:buSzPts val="1300"/>
              <a:buChar char="●"/>
            </a:pPr>
            <a:r>
              <a:rPr lang="es-419"/>
              <a:t>Sensores de vehículos </a:t>
            </a:r>
            <a:endParaRPr/>
          </a:p>
          <a:p>
            <a:pPr indent="-298450" lvl="1" marL="914400" rtl="0" algn="l">
              <a:spcBef>
                <a:spcPts val="0"/>
              </a:spcBef>
              <a:spcAft>
                <a:spcPts val="0"/>
              </a:spcAft>
              <a:buClr>
                <a:srgbClr val="000000"/>
              </a:buClr>
              <a:buSzPts val="1100"/>
              <a:buFont typeface="Arial"/>
              <a:buChar char="○"/>
            </a:pPr>
            <a:r>
              <a:rPr lang="es-419" sz="1300"/>
              <a:t>Funciones: DetectarVehiculo</a:t>
            </a:r>
            <a:endParaRPr sz="1300"/>
          </a:p>
          <a:p>
            <a:pPr indent="-298450" lvl="1" marL="914400" rtl="0" algn="l">
              <a:spcBef>
                <a:spcPts val="0"/>
              </a:spcBef>
              <a:spcAft>
                <a:spcPts val="0"/>
              </a:spcAft>
              <a:buClr>
                <a:srgbClr val="000000"/>
              </a:buClr>
              <a:buSzPts val="1100"/>
              <a:buFont typeface="Arial"/>
              <a:buChar char="○"/>
            </a:pPr>
            <a:r>
              <a:rPr lang="es-419" sz="1300"/>
              <a:t>Atributo: CantidadVehiculos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Diagrama de clases</a:t>
            </a:r>
            <a:endParaRPr/>
          </a:p>
        </p:txBody>
      </p:sp>
      <p:pic>
        <p:nvPicPr>
          <p:cNvPr id="153" name="Google Shape;153;p16"/>
          <p:cNvPicPr preferRelativeResize="0"/>
          <p:nvPr/>
        </p:nvPicPr>
        <p:blipFill>
          <a:blip r:embed="rId3">
            <a:alphaModFix/>
          </a:blip>
          <a:stretch>
            <a:fillRect/>
          </a:stretch>
        </p:blipFill>
        <p:spPr>
          <a:xfrm>
            <a:off x="1297500" y="1178600"/>
            <a:ext cx="5040004" cy="3530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Diagrama de protocolos de interacción</a:t>
            </a:r>
            <a:endParaRPr/>
          </a:p>
        </p:txBody>
      </p:sp>
      <p:pic>
        <p:nvPicPr>
          <p:cNvPr id="159" name="Google Shape;159;p17"/>
          <p:cNvPicPr preferRelativeResize="0"/>
          <p:nvPr/>
        </p:nvPicPr>
        <p:blipFill>
          <a:blip r:embed="rId3">
            <a:alphaModFix/>
          </a:blip>
          <a:stretch>
            <a:fillRect/>
          </a:stretch>
        </p:blipFill>
        <p:spPr>
          <a:xfrm>
            <a:off x="1704975" y="1551538"/>
            <a:ext cx="5734050" cy="2943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Modelo base</a:t>
            </a:r>
            <a:endParaRPr/>
          </a:p>
        </p:txBody>
      </p:sp>
      <p:sp>
        <p:nvSpPr>
          <p:cNvPr id="165" name="Google Shape;165;p18"/>
          <p:cNvSpPr txBox="1"/>
          <p:nvPr>
            <p:ph idx="1" type="body"/>
          </p:nvPr>
        </p:nvSpPr>
        <p:spPr>
          <a:xfrm>
            <a:off x="1297500" y="1567550"/>
            <a:ext cx="4371000" cy="29112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s-419" sz="1400"/>
              <a:t>Como modelación inicial, creamos un ambiente en el que existen dos semáforos en una intersección.</a:t>
            </a:r>
            <a:endParaRPr sz="1400"/>
          </a:p>
          <a:p>
            <a:pPr indent="0" lvl="0" marL="0" rtl="0" algn="just">
              <a:spcBef>
                <a:spcPts val="1200"/>
              </a:spcBef>
              <a:spcAft>
                <a:spcPts val="1200"/>
              </a:spcAft>
              <a:buNone/>
            </a:pPr>
            <a:r>
              <a:rPr lang="es-419" sz="1400"/>
              <a:t>Dos vehículos se acercan a la intersección, y conforme se va detectando la presencia de estos se les va dando el pase cambiando el color del semáforo. </a:t>
            </a:r>
            <a:endParaRPr sz="1400"/>
          </a:p>
        </p:txBody>
      </p:sp>
      <p:pic>
        <p:nvPicPr>
          <p:cNvPr id="166" name="Google Shape;166;p18"/>
          <p:cNvPicPr preferRelativeResize="0"/>
          <p:nvPr/>
        </p:nvPicPr>
        <p:blipFill>
          <a:blip r:embed="rId3">
            <a:alphaModFix/>
          </a:blip>
          <a:stretch>
            <a:fillRect/>
          </a:stretch>
        </p:blipFill>
        <p:spPr>
          <a:xfrm>
            <a:off x="6075723" y="248437"/>
            <a:ext cx="2735725" cy="4646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Modelación en unity</a:t>
            </a:r>
            <a:endParaRPr/>
          </a:p>
        </p:txBody>
      </p:sp>
      <p:sp>
        <p:nvSpPr>
          <p:cNvPr id="172" name="Google Shape;172;p19"/>
          <p:cNvSpPr txBox="1"/>
          <p:nvPr>
            <p:ph idx="1" type="body"/>
          </p:nvPr>
        </p:nvSpPr>
        <p:spPr>
          <a:xfrm>
            <a:off x="1052550" y="117270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-Se comenzó a trabajar en los shaders para el semáforo</a:t>
            </a:r>
            <a:endParaRPr/>
          </a:p>
          <a:p>
            <a:pPr indent="0" lvl="0" marL="0" rtl="0" algn="l">
              <a:spcBef>
                <a:spcPts val="1200"/>
              </a:spcBef>
              <a:spcAft>
                <a:spcPts val="1200"/>
              </a:spcAft>
              <a:buNone/>
            </a:pPr>
            <a:r>
              <a:t/>
            </a:r>
            <a:endParaRPr/>
          </a:p>
        </p:txBody>
      </p:sp>
      <p:pic>
        <p:nvPicPr>
          <p:cNvPr id="173" name="Google Shape;173;p19"/>
          <p:cNvPicPr preferRelativeResize="0"/>
          <p:nvPr/>
        </p:nvPicPr>
        <p:blipFill>
          <a:blip r:embed="rId3">
            <a:alphaModFix/>
          </a:blip>
          <a:stretch>
            <a:fillRect/>
          </a:stretch>
        </p:blipFill>
        <p:spPr>
          <a:xfrm>
            <a:off x="3414775" y="1800972"/>
            <a:ext cx="5729226" cy="3129151"/>
          </a:xfrm>
          <a:prstGeom prst="rect">
            <a:avLst/>
          </a:prstGeom>
          <a:noFill/>
          <a:ln>
            <a:noFill/>
          </a:ln>
        </p:spPr>
      </p:pic>
      <p:pic>
        <p:nvPicPr>
          <p:cNvPr id="174" name="Google Shape;174;p19"/>
          <p:cNvPicPr preferRelativeResize="0"/>
          <p:nvPr/>
        </p:nvPicPr>
        <p:blipFill>
          <a:blip r:embed="rId4">
            <a:alphaModFix/>
          </a:blip>
          <a:stretch>
            <a:fillRect/>
          </a:stretch>
        </p:blipFill>
        <p:spPr>
          <a:xfrm>
            <a:off x="664126" y="1909950"/>
            <a:ext cx="2177074" cy="2911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Plan de trabajo</a:t>
            </a:r>
            <a:endParaRPr/>
          </a:p>
        </p:txBody>
      </p:sp>
      <p:pic>
        <p:nvPicPr>
          <p:cNvPr id="180" name="Google Shape;180;p20"/>
          <p:cNvPicPr preferRelativeResize="0"/>
          <p:nvPr/>
        </p:nvPicPr>
        <p:blipFill>
          <a:blip r:embed="rId3">
            <a:alphaModFix/>
          </a:blip>
          <a:stretch>
            <a:fillRect/>
          </a:stretch>
        </p:blipFill>
        <p:spPr>
          <a:xfrm>
            <a:off x="152400" y="1460250"/>
            <a:ext cx="4495249" cy="3035175"/>
          </a:xfrm>
          <a:prstGeom prst="rect">
            <a:avLst/>
          </a:prstGeom>
          <a:noFill/>
          <a:ln>
            <a:noFill/>
          </a:ln>
        </p:spPr>
      </p:pic>
      <p:pic>
        <p:nvPicPr>
          <p:cNvPr id="181" name="Google Shape;181;p20"/>
          <p:cNvPicPr preferRelativeResize="0"/>
          <p:nvPr/>
        </p:nvPicPr>
        <p:blipFill>
          <a:blip r:embed="rId4">
            <a:alphaModFix/>
          </a:blip>
          <a:stretch>
            <a:fillRect/>
          </a:stretch>
        </p:blipFill>
        <p:spPr>
          <a:xfrm>
            <a:off x="4800051" y="1715300"/>
            <a:ext cx="4343949" cy="181839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